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2" r:id="rId4"/>
    <p:sldId id="269" r:id="rId5"/>
    <p:sldId id="277" r:id="rId6"/>
    <p:sldId id="263" r:id="rId7"/>
    <p:sldId id="270" r:id="rId8"/>
    <p:sldId id="261" r:id="rId9"/>
    <p:sldId id="262" r:id="rId10"/>
    <p:sldId id="273" r:id="rId11"/>
    <p:sldId id="274" r:id="rId12"/>
    <p:sldId id="266" r:id="rId13"/>
    <p:sldId id="259" r:id="rId14"/>
    <p:sldId id="260" r:id="rId15"/>
    <p:sldId id="265" r:id="rId16"/>
    <p:sldId id="264" r:id="rId17"/>
    <p:sldId id="276" r:id="rId18"/>
    <p:sldId id="278" r:id="rId19"/>
    <p:sldId id="267" r:id="rId20"/>
    <p:sldId id="275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8F7C5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C54A4-8E29-41FF-BBA9-F9E3005C8E23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DFA88-BFC3-4D97-8F3A-8624A667D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4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DFA88-BFC3-4D97-8F3A-8624A667D38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7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DFA88-BFC3-4D97-8F3A-8624A667D38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21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4A7F0-6E8C-40D0-90FD-8B5BC2200A6C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0C268-9CD8-4262-814B-C8AE7408BF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151567963" TargetMode="External"/><Relationship Id="rId2" Type="http://schemas.openxmlformats.org/officeDocument/2006/relationships/hyperlink" Target="mailto:evgeniybicmaev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irglazamicheloveka.blogspot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Выразительные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средства языка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733256"/>
            <a:ext cx="3779912" cy="1124744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Евгений </a:t>
            </a:r>
            <a:r>
              <a:rPr lang="ru-RU" sz="1200" dirty="0" err="1" smtClean="0"/>
              <a:t>Бикмаев</a:t>
            </a:r>
            <a:r>
              <a:rPr lang="ru-RU" sz="1200" dirty="0" smtClean="0"/>
              <a:t>,</a:t>
            </a:r>
          </a:p>
          <a:p>
            <a:r>
              <a:rPr lang="ru-RU" sz="1200" dirty="0"/>
              <a:t>Почта: </a:t>
            </a:r>
            <a:r>
              <a:rPr lang="ru-RU" sz="1200" dirty="0">
                <a:hlinkClick r:id="rId2"/>
              </a:rPr>
              <a:t>evgeniybicmaev@gmail.com</a:t>
            </a:r>
            <a:r>
              <a:rPr lang="ru-RU" sz="1200" dirty="0"/>
              <a:t> </a:t>
            </a:r>
          </a:p>
          <a:p>
            <a:r>
              <a:rPr lang="ru-RU" sz="1200" dirty="0"/>
              <a:t>ВК: </a:t>
            </a:r>
            <a:r>
              <a:rPr lang="ru-RU" sz="1200" dirty="0">
                <a:hlinkClick r:id="rId3"/>
              </a:rPr>
              <a:t>https://vk.com/id151567963</a:t>
            </a:r>
            <a:r>
              <a:rPr lang="ru-RU" sz="1200" dirty="0"/>
              <a:t> </a:t>
            </a:r>
          </a:p>
          <a:p>
            <a:r>
              <a:rPr lang="ru-RU" sz="1200" dirty="0"/>
              <a:t>Блог: </a:t>
            </a:r>
            <a:r>
              <a:rPr lang="ru-RU" sz="1200" dirty="0">
                <a:hlinkClick r:id="rId4"/>
              </a:rPr>
              <a:t>http://mirglazamicheloveka.blogspot.com/</a:t>
            </a:r>
            <a:endParaRPr lang="ru-RU" sz="1200" dirty="0"/>
          </a:p>
          <a:p>
            <a:endParaRPr lang="ru-RU" sz="12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5633864"/>
            <a:ext cx="43924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Астрахань, 22.09.2017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824962" y="3645024"/>
            <a:ext cx="3779912" cy="11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Тропы и фигуры речи</a:t>
            </a:r>
          </a:p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Урок 1п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2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Антитеза/противопоставление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dirty="0" smtClean="0"/>
              <a:t>Они</a:t>
            </a:r>
            <a:r>
              <a:rPr lang="ru-RU" sz="9600" dirty="0"/>
              <a:t> </a:t>
            </a:r>
            <a:r>
              <a:rPr lang="ru-RU" sz="9600" b="1" dirty="0"/>
              <a:t>сошлись</a:t>
            </a:r>
            <a:r>
              <a:rPr lang="ru-RU" sz="9600" dirty="0"/>
              <a:t>. </a:t>
            </a:r>
            <a:r>
              <a:rPr lang="ru-RU" sz="9600" b="1" dirty="0"/>
              <a:t>Волна</a:t>
            </a:r>
            <a:r>
              <a:rPr lang="ru-RU" sz="9600" dirty="0"/>
              <a:t> </a:t>
            </a:r>
            <a:r>
              <a:rPr lang="ru-RU" sz="9600" b="1" dirty="0"/>
              <a:t>и</a:t>
            </a:r>
            <a:r>
              <a:rPr lang="ru-RU" sz="9600" dirty="0"/>
              <a:t> </a:t>
            </a:r>
            <a:r>
              <a:rPr lang="ru-RU" sz="9600" b="1" dirty="0" smtClean="0"/>
              <a:t>камен</a:t>
            </a:r>
          </a:p>
          <a:p>
            <a:pPr marL="0" indent="0">
              <a:buNone/>
            </a:pPr>
            <a:r>
              <a:rPr lang="ru-RU" sz="9600" b="1" dirty="0" smtClean="0"/>
              <a:t>Стихи</a:t>
            </a:r>
            <a:r>
              <a:rPr lang="ru-RU" sz="9600" dirty="0"/>
              <a:t> </a:t>
            </a:r>
            <a:r>
              <a:rPr lang="ru-RU" sz="9600" b="1" dirty="0"/>
              <a:t>и</a:t>
            </a:r>
            <a:r>
              <a:rPr lang="ru-RU" sz="9600" dirty="0"/>
              <a:t> </a:t>
            </a:r>
            <a:r>
              <a:rPr lang="ru-RU" sz="9600" b="1" dirty="0"/>
              <a:t>проза</a:t>
            </a:r>
            <a:r>
              <a:rPr lang="ru-RU" sz="9600" dirty="0"/>
              <a:t>, </a:t>
            </a:r>
            <a:r>
              <a:rPr lang="ru-RU" sz="9600" b="1" dirty="0"/>
              <a:t>лед</a:t>
            </a:r>
            <a:r>
              <a:rPr lang="ru-RU" sz="9600" dirty="0"/>
              <a:t> </a:t>
            </a:r>
            <a:r>
              <a:rPr lang="ru-RU" sz="9600" b="1" dirty="0"/>
              <a:t>и</a:t>
            </a:r>
            <a:r>
              <a:rPr lang="ru-RU" sz="9600" dirty="0"/>
              <a:t> </a:t>
            </a:r>
            <a:r>
              <a:rPr lang="ru-RU" sz="9600" b="1" dirty="0" err="1" smtClean="0"/>
              <a:t>пламен</a:t>
            </a:r>
            <a:endParaRPr lang="ru-RU" sz="9600" b="1" dirty="0" smtClean="0"/>
          </a:p>
          <a:p>
            <a:pPr marL="0" indent="0">
              <a:buNone/>
            </a:pPr>
            <a:r>
              <a:rPr lang="ru-RU" sz="9600" dirty="0" smtClean="0"/>
              <a:t>Не </a:t>
            </a:r>
            <a:r>
              <a:rPr lang="ru-RU" sz="9600" dirty="0"/>
              <a:t>столь различны меж собой.</a:t>
            </a:r>
            <a:br>
              <a:rPr lang="ru-RU" sz="9600" dirty="0"/>
            </a:br>
            <a:endParaRPr lang="ru-RU" sz="9600" dirty="0"/>
          </a:p>
          <a:p>
            <a:pPr marL="0" indent="0">
              <a:buNone/>
            </a:pPr>
            <a:endParaRPr lang="ru-RU" sz="9600" b="1" dirty="0" smtClean="0"/>
          </a:p>
          <a:p>
            <a:pPr marL="0" indent="0">
              <a:buNone/>
            </a:pPr>
            <a:r>
              <a:rPr lang="ru-RU" sz="9600" b="1" dirty="0" smtClean="0"/>
              <a:t>Ты </a:t>
            </a:r>
            <a:r>
              <a:rPr lang="ru-RU" sz="9600" b="1" dirty="0"/>
              <a:t>— прозаик — я поэт,</a:t>
            </a:r>
          </a:p>
          <a:p>
            <a:pPr marL="0" indent="0">
              <a:buNone/>
            </a:pPr>
            <a:r>
              <a:rPr lang="ru-RU" sz="9600" b="1" dirty="0"/>
              <a:t>Ты богат — я очень беден,</a:t>
            </a:r>
          </a:p>
          <a:p>
            <a:pPr marL="0" indent="0">
              <a:buNone/>
            </a:pPr>
            <a:r>
              <a:rPr lang="ru-RU" sz="9600" b="1" dirty="0"/>
              <a:t>Ты румян </a:t>
            </a:r>
            <a:r>
              <a:rPr lang="ru-RU" sz="9600" b="1" u="sng" dirty="0"/>
              <a:t>как маков цвет</a:t>
            </a:r>
            <a:r>
              <a:rPr lang="ru-RU" sz="9600" b="1" dirty="0"/>
              <a:t>,</a:t>
            </a:r>
          </a:p>
          <a:p>
            <a:pPr marL="0" indent="0">
              <a:buNone/>
            </a:pPr>
            <a:r>
              <a:rPr lang="ru-RU" sz="9600" b="1" dirty="0"/>
              <a:t>Я ж, </a:t>
            </a:r>
            <a:r>
              <a:rPr lang="ru-RU" sz="9600" b="1" u="sng" dirty="0"/>
              <a:t>как смерть</a:t>
            </a:r>
            <a:r>
              <a:rPr lang="ru-RU" sz="9600" b="1" dirty="0"/>
              <a:t>, и тощ, и бледен</a:t>
            </a:r>
            <a:r>
              <a:rPr lang="ru-RU" sz="9600" b="1" dirty="0" smtClean="0"/>
              <a:t>.</a:t>
            </a:r>
          </a:p>
          <a:p>
            <a:pPr marL="0" indent="0">
              <a:buNone/>
            </a:pPr>
            <a:endParaRPr lang="ru-RU" sz="9600" dirty="0" smtClean="0"/>
          </a:p>
          <a:p>
            <a:pPr marL="0" indent="0">
              <a:buNone/>
            </a:pPr>
            <a:endParaRPr lang="ru-RU" sz="9600" dirty="0"/>
          </a:p>
          <a:p>
            <a:pPr marL="0" indent="0">
              <a:buNone/>
            </a:pPr>
            <a:endParaRPr lang="ru-RU" sz="9600" dirty="0" smtClean="0"/>
          </a:p>
          <a:p>
            <a:pPr marL="0" indent="0">
              <a:buNone/>
            </a:pPr>
            <a:endParaRPr lang="ru-RU" sz="9600" dirty="0"/>
          </a:p>
          <a:p>
            <a:pPr marL="0" indent="0">
              <a:buNone/>
            </a:pPr>
            <a:r>
              <a:rPr lang="ru-RU" sz="9600" dirty="0" smtClean="0"/>
              <a:t>Я </a:t>
            </a:r>
            <a:r>
              <a:rPr lang="ru-RU" sz="9600" dirty="0"/>
              <a:t>телом в прахе истлеваю, </a:t>
            </a:r>
            <a:endParaRPr lang="ru-RU" sz="9600" dirty="0" smtClean="0"/>
          </a:p>
          <a:p>
            <a:pPr marL="0" indent="0">
              <a:buNone/>
            </a:pPr>
            <a:r>
              <a:rPr lang="ru-RU" sz="9600" dirty="0" smtClean="0"/>
              <a:t>Умом </a:t>
            </a:r>
            <a:r>
              <a:rPr lang="ru-RU" sz="9600" dirty="0"/>
              <a:t>громам повелеваю, </a:t>
            </a:r>
            <a:endParaRPr lang="ru-RU" sz="9600" dirty="0" smtClean="0"/>
          </a:p>
          <a:p>
            <a:pPr marL="0" indent="0">
              <a:buNone/>
            </a:pPr>
            <a:r>
              <a:rPr lang="ru-RU" sz="9600" b="1" dirty="0" smtClean="0"/>
              <a:t>Я </a:t>
            </a:r>
            <a:r>
              <a:rPr lang="ru-RU" sz="9600" b="1" dirty="0"/>
              <a:t>царь — я раб </a:t>
            </a:r>
            <a:r>
              <a:rPr lang="ru-RU" sz="9600" dirty="0"/>
              <a:t>— </a:t>
            </a:r>
            <a:r>
              <a:rPr lang="ru-RU" sz="9600" b="1" dirty="0"/>
              <a:t>я червь — я бог</a:t>
            </a:r>
            <a:r>
              <a:rPr lang="ru-RU" sz="9600" dirty="0" smtClean="0"/>
              <a:t>!</a:t>
            </a:r>
          </a:p>
          <a:p>
            <a:pPr marL="0" indent="0">
              <a:buNone/>
            </a:pPr>
            <a:r>
              <a:rPr lang="ru-RU" sz="9600" dirty="0" smtClean="0"/>
              <a:t>(</a:t>
            </a:r>
            <a:r>
              <a:rPr lang="ru-RU" sz="9600" dirty="0" err="1"/>
              <a:t>Г.Р.Державин</a:t>
            </a:r>
            <a:r>
              <a:rPr lang="ru-RU" sz="9600" dirty="0"/>
              <a:t>. Бог, 1784</a:t>
            </a:r>
            <a:r>
              <a:rPr lang="ru-RU" sz="9600" dirty="0" smtClean="0"/>
              <a:t>).</a:t>
            </a:r>
          </a:p>
          <a:p>
            <a:pPr marL="0" indent="0">
              <a:buNone/>
            </a:pPr>
            <a:endParaRPr lang="ru-RU" sz="9600" dirty="0" smtClean="0"/>
          </a:p>
          <a:p>
            <a:pPr marL="0" indent="0">
              <a:buNone/>
            </a:pPr>
            <a:r>
              <a:rPr lang="ru-RU" sz="9600" dirty="0" smtClean="0"/>
              <a:t>Пусть </a:t>
            </a:r>
            <a:r>
              <a:rPr lang="ru-RU" sz="9600" b="1" dirty="0"/>
              <a:t>светит месяц — ночь темна</a:t>
            </a:r>
            <a:r>
              <a:rPr lang="ru-RU" sz="9600" dirty="0"/>
              <a:t>.</a:t>
            </a:r>
          </a:p>
          <a:p>
            <a:pPr marL="0" indent="0">
              <a:buNone/>
            </a:pPr>
            <a:r>
              <a:rPr lang="ru-RU" sz="9600" dirty="0"/>
              <a:t>Пусть </a:t>
            </a:r>
            <a:r>
              <a:rPr lang="ru-RU" sz="9600" b="1" dirty="0"/>
              <a:t>жизнь приносит людям счастье</a:t>
            </a:r>
            <a:r>
              <a:rPr lang="ru-RU" sz="9600" b="1" dirty="0" smtClean="0"/>
              <a:t>, —</a:t>
            </a:r>
            <a:endParaRPr lang="ru-RU" sz="9600" b="1" dirty="0"/>
          </a:p>
          <a:p>
            <a:pPr marL="0" indent="0">
              <a:buNone/>
            </a:pPr>
            <a:r>
              <a:rPr lang="ru-RU" sz="9600" b="1" dirty="0"/>
              <a:t>В моей душе любви весна</a:t>
            </a:r>
          </a:p>
          <a:p>
            <a:pPr marL="0" indent="0">
              <a:buNone/>
            </a:pPr>
            <a:r>
              <a:rPr lang="ru-RU" sz="9600" b="1" dirty="0"/>
              <a:t>Не сменит бурного ненастья.</a:t>
            </a:r>
          </a:p>
          <a:p>
            <a:pPr marL="0" indent="0">
              <a:buNone/>
            </a:pPr>
            <a:r>
              <a:rPr lang="ru-RU" sz="9600" dirty="0"/>
              <a:t>(А. Блок</a:t>
            </a:r>
            <a:r>
              <a:rPr lang="ru-RU" sz="9600" dirty="0" smtClean="0"/>
              <a:t>)</a:t>
            </a:r>
            <a:endParaRPr lang="ru-RU" sz="9600" dirty="0"/>
          </a:p>
          <a:p>
            <a:pPr marL="0" indent="0">
              <a:buNone/>
            </a:pPr>
            <a:endParaRPr lang="ru-RU" sz="4400" dirty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92390" y="1916831"/>
            <a:ext cx="0" cy="46197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3088" y="3068960"/>
            <a:ext cx="363887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004048" y="3562780"/>
            <a:ext cx="35544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Стрелка влево 6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68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Найдём тропы и фигуры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Что общего?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just">
              <a:buNone/>
            </a:pPr>
            <a:r>
              <a:rPr lang="ru-RU" sz="2800" dirty="0"/>
              <a:t>Полицмейстер был некоторым образом отец и благотворитель в городе. Он был среди граждан совершенно как родной в семье, а в лавки и в гостиный двор наведывался, как в собственную кладовую.</a:t>
            </a:r>
          </a:p>
          <a:p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6968" y="2993732"/>
            <a:ext cx="8352928" cy="38779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/>
              <a:t>Тут </a:t>
            </a:r>
            <a:r>
              <a:rPr lang="ru-RU" sz="2400" dirty="0"/>
              <a:t>был, однако, цвет столицы,</a:t>
            </a:r>
          </a:p>
          <a:p>
            <a:r>
              <a:rPr lang="ru-RU" sz="2400" dirty="0"/>
              <a:t>И знать, и моды образцы,</a:t>
            </a:r>
          </a:p>
          <a:p>
            <a:r>
              <a:rPr lang="ru-RU" sz="2400" dirty="0"/>
              <a:t>Везде встречаемые </a:t>
            </a:r>
            <a:r>
              <a:rPr lang="ru-RU" sz="2400" dirty="0" smtClean="0"/>
              <a:t>лица,</a:t>
            </a:r>
            <a:endParaRPr lang="ru-RU" sz="2400" dirty="0"/>
          </a:p>
          <a:p>
            <a:r>
              <a:rPr lang="ru-RU" sz="2400" dirty="0"/>
              <a:t>Необходимые глупцы.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Старик, имея много дел,</a:t>
            </a:r>
          </a:p>
          <a:p>
            <a:r>
              <a:rPr lang="ru-RU" sz="2400" dirty="0"/>
              <a:t>В иные книги не глядел.</a:t>
            </a:r>
          </a:p>
          <a:p>
            <a:r>
              <a:rPr lang="ru-RU" sz="2400" dirty="0"/>
              <a:t>Он в том покое поселился,</a:t>
            </a:r>
          </a:p>
          <a:p>
            <a:r>
              <a:rPr lang="ru-RU" sz="2400" dirty="0"/>
              <a:t>Где деревенский старожил</a:t>
            </a:r>
          </a:p>
          <a:p>
            <a:r>
              <a:rPr lang="ru-RU" sz="2400" dirty="0"/>
              <a:t>Лет сорок с ключницей бранился, </a:t>
            </a:r>
          </a:p>
          <a:p>
            <a:r>
              <a:rPr lang="ru-RU" sz="2400" dirty="0"/>
              <a:t> В окно смотрел да мух давил.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7544" y="3789040"/>
            <a:ext cx="82323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27984" y="3717032"/>
            <a:ext cx="0" cy="26642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460432" y="3284984"/>
            <a:ext cx="683568" cy="6480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1274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1916832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u="sng" dirty="0">
                <a:solidFill>
                  <a:schemeClr val="accent4"/>
                </a:solidFill>
              </a:rPr>
              <a:t>Ирония</a:t>
            </a:r>
            <a:endParaRPr lang="ru-RU" sz="4000" b="1" u="sng" dirty="0" smtClean="0">
              <a:solidFill>
                <a:schemeClr val="accent4"/>
              </a:solidFill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2411760" y="3068960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Критика, осмеяние </a:t>
            </a:r>
            <a:r>
              <a:rPr lang="ru-RU" sz="2400" dirty="0">
                <a:solidFill>
                  <a:schemeClr val="tx1"/>
                </a:solidFill>
              </a:rPr>
              <a:t>посредством </a:t>
            </a:r>
            <a:r>
              <a:rPr lang="ru-RU" sz="2400" b="1" dirty="0">
                <a:solidFill>
                  <a:srgbClr val="FF0000"/>
                </a:solidFill>
              </a:rPr>
              <a:t>двойного смысла </a:t>
            </a:r>
            <a:r>
              <a:rPr lang="ru-RU" sz="2400" dirty="0">
                <a:solidFill>
                  <a:schemeClr val="tx1"/>
                </a:solidFill>
              </a:rPr>
              <a:t>высказывания – </a:t>
            </a:r>
            <a:r>
              <a:rPr lang="ru-RU" sz="2400" b="1" dirty="0" smtClean="0">
                <a:solidFill>
                  <a:srgbClr val="FF0000"/>
                </a:solidFill>
              </a:rPr>
              <a:t>прямого и противоположного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-16237" y="2924944"/>
            <a:ext cx="2195736" cy="1368152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9354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</a:rPr>
              <a:t>между содержащим и содержимым: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7030A0"/>
                </a:solidFill>
              </a:rPr>
              <a:t>сосуд — его содержимое;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7030A0"/>
                </a:solidFill>
              </a:rPr>
              <a:t>в</a:t>
            </a:r>
            <a:r>
              <a:rPr lang="ru-RU" dirty="0" smtClean="0">
                <a:solidFill>
                  <a:srgbClr val="7030A0"/>
                </a:solidFill>
              </a:rPr>
              <a:t>ещь —материал, из </a:t>
            </a:r>
            <a:r>
              <a:rPr lang="ru-RU" dirty="0">
                <a:solidFill>
                  <a:srgbClr val="7030A0"/>
                </a:solidFill>
              </a:rPr>
              <a:t>к</a:t>
            </a:r>
            <a:r>
              <a:rPr lang="ru-RU" dirty="0" smtClean="0">
                <a:solidFill>
                  <a:srgbClr val="7030A0"/>
                </a:solidFill>
              </a:rPr>
              <a:t>оторого она </a:t>
            </a:r>
            <a:r>
              <a:rPr lang="ru-RU" dirty="0">
                <a:solidFill>
                  <a:srgbClr val="7030A0"/>
                </a:solidFill>
              </a:rPr>
              <a:t>с</a:t>
            </a:r>
            <a:r>
              <a:rPr lang="ru-RU" dirty="0" smtClean="0">
                <a:solidFill>
                  <a:srgbClr val="7030A0"/>
                </a:solidFill>
              </a:rPr>
              <a:t>оздана;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7030A0"/>
                </a:solidFill>
              </a:rPr>
              <a:t>место — люди в этом месте;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</a:rPr>
              <a:t>действие, творение — орудие, творец: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7030A0"/>
                </a:solidFill>
              </a:rPr>
              <a:t>действие— его орудие, источник, создатель;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7030A0"/>
                </a:solidFill>
              </a:rPr>
              <a:t>т</a:t>
            </a:r>
            <a:r>
              <a:rPr lang="ru-RU" dirty="0" smtClean="0">
                <a:solidFill>
                  <a:srgbClr val="7030A0"/>
                </a:solidFill>
              </a:rPr>
              <a:t>ворение, произведение — его автор, создатель, источник.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73079"/>
            <a:ext cx="367240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Метонимия 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49675" y="116632"/>
            <a:ext cx="4458847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11163" indent="-411163" algn="ctr">
              <a:buNone/>
            </a:pPr>
            <a:r>
              <a:rPr lang="ru-RU" sz="2400" dirty="0" smtClean="0"/>
              <a:t>Перенос значения с одного на другое на основе </a:t>
            </a:r>
            <a:r>
              <a:rPr lang="ru-RU" sz="2400" b="1" dirty="0" smtClean="0">
                <a:solidFill>
                  <a:srgbClr val="FF0000"/>
                </a:solidFill>
              </a:rPr>
              <a:t>связи между ними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23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целое ↔ часть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единств. число ↔ множеств. число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узкое понятие ↔ </a:t>
            </a:r>
            <a:r>
              <a:rPr lang="ru-RU" b="1" dirty="0" err="1" smtClean="0">
                <a:solidFill>
                  <a:srgbClr val="0070C0"/>
                </a:solidFill>
              </a:rPr>
              <a:t>обобщ</a:t>
            </a:r>
            <a:r>
              <a:rPr lang="ru-RU" b="1" dirty="0" smtClean="0">
                <a:solidFill>
                  <a:srgbClr val="0070C0"/>
                </a:solidFill>
              </a:rPr>
              <a:t>. понятие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(видовое → родовое)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476672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Синекдоха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49525" y="1268760"/>
            <a:ext cx="4032448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/>
              <a:t>Перенос значения с одного явления на другое </a:t>
            </a:r>
            <a:r>
              <a:rPr lang="ru-RU" sz="2400" b="1" dirty="0" smtClean="0">
                <a:solidFill>
                  <a:srgbClr val="FF0000"/>
                </a:solidFill>
              </a:rPr>
              <a:t>по признаку количества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11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3000" y="476672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7030A0"/>
                </a:solidFill>
              </a:rPr>
              <a:t>Анафора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476672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7030A0"/>
                </a:solidFill>
              </a:rPr>
              <a:t>Эпифора</a:t>
            </a:r>
          </a:p>
        </p:txBody>
      </p:sp>
      <p:sp>
        <p:nvSpPr>
          <p:cNvPr id="6" name="Рамка 5"/>
          <p:cNvSpPr/>
          <p:nvPr/>
        </p:nvSpPr>
        <p:spPr>
          <a:xfrm>
            <a:off x="395536" y="1515665"/>
            <a:ext cx="4212505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Повторение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слов </a:t>
            </a:r>
            <a:r>
              <a:rPr lang="ru-RU" sz="2400" dirty="0">
                <a:solidFill>
                  <a:schemeClr val="tx1"/>
                </a:solidFill>
              </a:rPr>
              <a:t>или </a:t>
            </a:r>
            <a:r>
              <a:rPr lang="ru-RU" sz="2400" dirty="0" smtClean="0">
                <a:solidFill>
                  <a:schemeClr val="tx1"/>
                </a:solidFill>
              </a:rPr>
              <a:t>выражений </a:t>
            </a: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>
                <a:solidFill>
                  <a:srgbClr val="FF0000"/>
                </a:solidFill>
              </a:rPr>
              <a:t>начале </a:t>
            </a:r>
            <a:r>
              <a:rPr lang="ru-RU" sz="2400" dirty="0" smtClean="0">
                <a:solidFill>
                  <a:schemeClr val="tx1"/>
                </a:solidFill>
              </a:rPr>
              <a:t>частей высказывания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4752007" y="1515665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Повторение</a:t>
            </a:r>
            <a:r>
              <a:rPr lang="ru-RU" sz="2400" dirty="0">
                <a:solidFill>
                  <a:schemeClr val="tx1"/>
                </a:solidFill>
              </a:rPr>
              <a:t> слов или выражений </a:t>
            </a:r>
            <a:r>
              <a:rPr lang="ru-RU" sz="2400" b="1" dirty="0">
                <a:solidFill>
                  <a:srgbClr val="FF0000"/>
                </a:solidFill>
              </a:rPr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конце </a:t>
            </a:r>
            <a:r>
              <a:rPr lang="ru-RU" sz="2400" dirty="0">
                <a:solidFill>
                  <a:schemeClr val="tx1"/>
                </a:solidFill>
              </a:rPr>
              <a:t>частей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высказывания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016" y="4005064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 smtClean="0"/>
              <a:t>Мне бы хотелось знать, отчего я титулярный советник? Почему именно титулярный советник?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3224" y="5057417"/>
            <a:ext cx="8259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Гляжу на будущность с боязнью,</a:t>
            </a:r>
            <a:endParaRPr lang="ru-RU" sz="2400" dirty="0"/>
          </a:p>
          <a:p>
            <a:r>
              <a:rPr lang="ru-RU" sz="2400" i="1" dirty="0"/>
              <a:t>Гляжу на прошлое с тоской</a:t>
            </a:r>
            <a:endParaRPr lang="ru-RU" sz="2400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  <p:sp>
        <p:nvSpPr>
          <p:cNvPr id="9" name="Стрелка влево 8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02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521593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Парцелляция</a:t>
            </a:r>
            <a:endParaRPr lang="ru-RU" sz="4000" b="1" dirty="0" smtClean="0">
              <a:solidFill>
                <a:schemeClr val="accent4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3733" y="521593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Параллелизм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15244" y="3565351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Инверсия</a:t>
            </a:r>
            <a:endParaRPr lang="ru-RU" sz="4000" b="1" dirty="0" smtClean="0">
              <a:solidFill>
                <a:schemeClr val="accent4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39552" y="1313681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Разбиение</a:t>
            </a:r>
            <a:r>
              <a:rPr lang="ru-RU" sz="2400" dirty="0" smtClean="0">
                <a:solidFill>
                  <a:schemeClr val="tx1"/>
                </a:solidFill>
              </a:rPr>
              <a:t> одного высказывания на несколько отдельных коротких предложений.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4713733" y="1313681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Одинаковое построение </a:t>
            </a:r>
            <a:r>
              <a:rPr lang="ru-RU" sz="2400" dirty="0">
                <a:solidFill>
                  <a:schemeClr val="tx1"/>
                </a:solidFill>
              </a:rPr>
              <a:t>соседних предложений или отрезков речи</a:t>
            </a:r>
          </a:p>
        </p:txBody>
      </p:sp>
      <p:sp>
        <p:nvSpPr>
          <p:cNvPr id="10" name="Рамка 9"/>
          <p:cNvSpPr/>
          <p:nvPr/>
        </p:nvSpPr>
        <p:spPr>
          <a:xfrm>
            <a:off x="2715244" y="4357439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Обратный порядок слов</a:t>
            </a:r>
          </a:p>
        </p:txBody>
      </p:sp>
      <p:sp>
        <p:nvSpPr>
          <p:cNvPr id="11" name="Стрелка влево 10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25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Ищем тропы и фигуры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Будь прост, как </a:t>
            </a:r>
            <a:r>
              <a:rPr lang="ru-RU" dirty="0" err="1"/>
              <a:t>ветр</a:t>
            </a:r>
            <a:r>
              <a:rPr lang="ru-RU" dirty="0"/>
              <a:t>, неистощим, как </a:t>
            </a:r>
            <a:r>
              <a:rPr lang="ru-RU" dirty="0" smtClean="0"/>
              <a:t>море,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И памятью насыщен, как земля.</a:t>
            </a:r>
          </a:p>
          <a:p>
            <a:pPr marL="0" indent="0">
              <a:buNone/>
            </a:pPr>
            <a:r>
              <a:rPr lang="ru-RU" dirty="0"/>
              <a:t>Люби далекий парус корабля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песню волн, шумящих на просторе.</a:t>
            </a:r>
          </a:p>
          <a:p>
            <a:pPr marL="0" indent="0">
              <a:buNone/>
            </a:pPr>
            <a:r>
              <a:rPr lang="ru-RU" dirty="0"/>
              <a:t>Весь трепет жизни всех веков и рас</a:t>
            </a:r>
          </a:p>
          <a:p>
            <a:pPr marL="0" indent="0">
              <a:buNone/>
            </a:pPr>
            <a:r>
              <a:rPr lang="ru-RU" dirty="0" smtClean="0"/>
              <a:t>Живет </a:t>
            </a:r>
            <a:r>
              <a:rPr lang="ru-RU" dirty="0"/>
              <a:t>в тебе. Всегда. Теперь. Сейчас.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</a:t>
            </a:r>
            <a:r>
              <a:rPr lang="ru-RU" dirty="0"/>
              <a:t>. </a:t>
            </a:r>
            <a:r>
              <a:rPr lang="ru-RU" dirty="0" smtClean="0"/>
              <a:t>Волошин</a:t>
            </a:r>
            <a:endParaRPr lang="ru-RU" dirty="0"/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Ищем тропы и фигуры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Будь прост, </a:t>
            </a:r>
            <a:r>
              <a:rPr lang="ru-RU" dirty="0">
                <a:solidFill>
                  <a:srgbClr val="FF0000"/>
                </a:solidFill>
              </a:rPr>
              <a:t>как </a:t>
            </a:r>
            <a:r>
              <a:rPr lang="ru-RU" dirty="0" err="1">
                <a:solidFill>
                  <a:srgbClr val="FF0000"/>
                </a:solidFill>
              </a:rPr>
              <a:t>ветр</a:t>
            </a:r>
            <a:r>
              <a:rPr lang="ru-RU" dirty="0"/>
              <a:t>, неистощим, </a:t>
            </a:r>
            <a:r>
              <a:rPr lang="ru-RU" dirty="0">
                <a:solidFill>
                  <a:srgbClr val="FF0000"/>
                </a:solidFill>
              </a:rPr>
              <a:t>как </a:t>
            </a:r>
            <a:r>
              <a:rPr lang="ru-RU" dirty="0" smtClean="0">
                <a:solidFill>
                  <a:srgbClr val="FF0000"/>
                </a:solidFill>
              </a:rPr>
              <a:t>море</a:t>
            </a:r>
            <a:r>
              <a:rPr lang="ru-RU" dirty="0" smtClean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И </a:t>
            </a:r>
            <a:r>
              <a:rPr lang="ru-RU" dirty="0">
                <a:solidFill>
                  <a:srgbClr val="0070C0"/>
                </a:solidFill>
              </a:rPr>
              <a:t>памятью насыщен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как земля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Люби далекий парус корабля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>
                <a:solidFill>
                  <a:srgbClr val="0070C0"/>
                </a:solidFill>
              </a:rPr>
              <a:t>песню волн</a:t>
            </a:r>
            <a:r>
              <a:rPr lang="ru-RU" dirty="0"/>
              <a:t>, шумящих на просторе.</a:t>
            </a:r>
          </a:p>
          <a:p>
            <a:pPr marL="0" indent="0">
              <a:buNone/>
            </a:pPr>
            <a:r>
              <a:rPr lang="ru-RU" dirty="0"/>
              <a:t>Весь </a:t>
            </a:r>
            <a:r>
              <a:rPr lang="ru-RU" dirty="0">
                <a:solidFill>
                  <a:srgbClr val="0070C0"/>
                </a:solidFill>
              </a:rPr>
              <a:t>трепет жизни </a:t>
            </a:r>
            <a:r>
              <a:rPr lang="ru-RU" dirty="0"/>
              <a:t>всех веков и рас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Живет </a:t>
            </a:r>
            <a:r>
              <a:rPr lang="ru-RU" dirty="0">
                <a:solidFill>
                  <a:srgbClr val="7030A0"/>
                </a:solidFill>
              </a:rPr>
              <a:t>в тебе. Всегда. Теперь. Сейчас.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</a:t>
            </a:r>
            <a:r>
              <a:rPr lang="ru-RU" dirty="0"/>
              <a:t>. </a:t>
            </a:r>
            <a:r>
              <a:rPr lang="ru-RU" dirty="0" smtClean="0"/>
              <a:t>Волошин</a:t>
            </a:r>
            <a:endParaRPr lang="ru-RU" dirty="0"/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3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35000"/>
            <a:ext cx="4176464" cy="1093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Риторический </a:t>
            </a:r>
            <a:r>
              <a:rPr lang="ru-RU" sz="4000" b="1" dirty="0" smtClean="0">
                <a:solidFill>
                  <a:schemeClr val="accent4"/>
                </a:solidFill>
              </a:rPr>
              <a:t>вопрос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22688" y="535000"/>
            <a:ext cx="4009752" cy="10217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4"/>
                </a:solidFill>
              </a:rPr>
              <a:t>Риторическое обращение</a:t>
            </a:r>
          </a:p>
        </p:txBody>
      </p:sp>
      <p:sp>
        <p:nvSpPr>
          <p:cNvPr id="6" name="Рамка 5"/>
          <p:cNvSpPr/>
          <p:nvPr/>
        </p:nvSpPr>
        <p:spPr>
          <a:xfrm>
            <a:off x="323528" y="1628800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>
                <a:solidFill>
                  <a:schemeClr val="tx1"/>
                </a:solidFill>
              </a:rPr>
              <a:t>Вопрос, </a:t>
            </a:r>
            <a:r>
              <a:rPr lang="ru-RU" sz="2400" b="1" dirty="0">
                <a:solidFill>
                  <a:srgbClr val="FF0000"/>
                </a:solidFill>
              </a:rPr>
              <a:t>не требующий ответа</a:t>
            </a:r>
          </a:p>
        </p:txBody>
      </p:sp>
      <p:sp>
        <p:nvSpPr>
          <p:cNvPr id="7" name="Рамка 6"/>
          <p:cNvSpPr/>
          <p:nvPr/>
        </p:nvSpPr>
        <p:spPr>
          <a:xfrm>
            <a:off x="4528418" y="1628800"/>
            <a:ext cx="4032448" cy="2160240"/>
          </a:xfrm>
          <a:prstGeom prst="frame">
            <a:avLst>
              <a:gd name="adj1" fmla="val 5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Обращение </a:t>
            </a:r>
            <a:r>
              <a:rPr lang="ru-RU" sz="2400" dirty="0">
                <a:solidFill>
                  <a:srgbClr val="7030A0"/>
                </a:solidFill>
              </a:rPr>
              <a:t>к неодушевлённому </a:t>
            </a:r>
            <a:r>
              <a:rPr lang="ru-RU" sz="2400" dirty="0" smtClean="0">
                <a:solidFill>
                  <a:srgbClr val="7030A0"/>
                </a:solidFill>
              </a:rPr>
              <a:t>предмету, </a:t>
            </a:r>
            <a:r>
              <a:rPr lang="ru-RU" sz="2400" b="1" dirty="0" smtClean="0">
                <a:solidFill>
                  <a:srgbClr val="FF0000"/>
                </a:solidFill>
              </a:rPr>
              <a:t>не требующее ответа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71945" y="3984336"/>
            <a:ext cx="4488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2400" i="1" dirty="0"/>
              <a:t>Ах ты, степь моя, привольная!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524403"/>
            <a:ext cx="7733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i="1" dirty="0" smtClean="0"/>
              <a:t>Степь </a:t>
            </a:r>
            <a:r>
              <a:rPr lang="ru-RU" sz="2400" i="1" dirty="0"/>
              <a:t>широкая, степь безлюдная, отчего ты так смотришь пасмурно?</a:t>
            </a:r>
          </a:p>
        </p:txBody>
      </p:sp>
      <p:sp>
        <p:nvSpPr>
          <p:cNvPr id="8" name="Стрелка влево 7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5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51520" y="1942686"/>
            <a:ext cx="8599307" cy="2900624"/>
            <a:chOff x="437189" y="888418"/>
            <a:chExt cx="8599307" cy="2900624"/>
          </a:xfrm>
        </p:grpSpPr>
        <p:sp>
          <p:nvSpPr>
            <p:cNvPr id="4" name="Стрелка вниз 3"/>
            <p:cNvSpPr/>
            <p:nvPr/>
          </p:nvSpPr>
          <p:spPr>
            <a:xfrm rot="1805608">
              <a:off x="3027397" y="1876594"/>
              <a:ext cx="864096" cy="9361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трелка вниз 4"/>
            <p:cNvSpPr/>
            <p:nvPr/>
          </p:nvSpPr>
          <p:spPr>
            <a:xfrm rot="20039994">
              <a:off x="5321659" y="1834674"/>
              <a:ext cx="936104" cy="10081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38474" y="888418"/>
              <a:ext cx="4248472" cy="79208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000" b="1" u="sng" dirty="0" smtClean="0">
                  <a:solidFill>
                    <a:srgbClr val="7030A0"/>
                  </a:solidFill>
                </a:rPr>
                <a:t>Метафора </a:t>
              </a:r>
              <a:endParaRPr lang="ru-RU" sz="4000" b="1" u="sng" dirty="0">
                <a:solidFill>
                  <a:srgbClr val="7030A0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37189" y="2996954"/>
              <a:ext cx="4248472" cy="79208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000" b="1" u="sng" dirty="0">
                  <a:solidFill>
                    <a:srgbClr val="7030A0"/>
                  </a:solidFill>
                </a:rPr>
                <a:t>Олицетворение</a:t>
              </a:r>
              <a:r>
                <a:rPr lang="ru-RU" u="sng" dirty="0" smtClean="0"/>
                <a:t> </a:t>
              </a:r>
              <a:endParaRPr lang="ru-RU" u="sng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788024" y="2996954"/>
              <a:ext cx="4248472" cy="79208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000" b="1" u="sng" dirty="0">
                  <a:solidFill>
                    <a:srgbClr val="7030A0"/>
                  </a:solidFill>
                </a:rPr>
                <a:t>Сравнение</a:t>
              </a:r>
              <a:r>
                <a:rPr lang="ru-RU" u="sng" dirty="0" smtClean="0"/>
                <a:t> </a:t>
              </a:r>
              <a:endParaRPr lang="ru-RU" u="sng" dirty="0"/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2267744" y="0"/>
            <a:ext cx="4458847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Употребление </a:t>
            </a:r>
            <a:r>
              <a:rPr lang="ru-RU" sz="2400" dirty="0" smtClean="0"/>
              <a:t>слов в </a:t>
            </a:r>
            <a:r>
              <a:rPr lang="ru-RU" sz="2400" dirty="0"/>
              <a:t>переносном </a:t>
            </a:r>
            <a:r>
              <a:rPr lang="ru-RU" sz="2400" dirty="0" smtClean="0"/>
              <a:t>значении</a:t>
            </a:r>
            <a:r>
              <a:rPr lang="ru-RU" sz="2400" dirty="0"/>
              <a:t> </a:t>
            </a:r>
            <a:r>
              <a:rPr lang="ru-RU" sz="2400" dirty="0" smtClean="0"/>
              <a:t>на основе </a:t>
            </a:r>
            <a:r>
              <a:rPr lang="ru-RU" sz="2400" b="1" dirty="0" smtClean="0">
                <a:solidFill>
                  <a:srgbClr val="FF0000"/>
                </a:solidFill>
              </a:rPr>
              <a:t>сходства</a:t>
            </a:r>
            <a:endParaRPr lang="ru-RU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02356" y="4834144"/>
            <a:ext cx="4248472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/>
              <a:t>Сопоставление двух явлений, чтобы пояснить одно из них при помощи другого</a:t>
            </a:r>
            <a:r>
              <a:rPr lang="ru-RU" sz="2400" dirty="0" smtClean="0"/>
              <a:t>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Одно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как</a:t>
            </a:r>
            <a:r>
              <a:rPr lang="ru-RU" sz="2400" b="1" dirty="0" smtClean="0">
                <a:solidFill>
                  <a:srgbClr val="FF0000"/>
                </a:solidFill>
              </a:rPr>
              <a:t> другое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3508" y="4834144"/>
            <a:ext cx="4458847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 smtClean="0"/>
              <a:t>Употребление признаков </a:t>
            </a:r>
            <a:r>
              <a:rPr lang="ru-RU" sz="2400" b="1" dirty="0" smtClean="0">
                <a:solidFill>
                  <a:srgbClr val="FF0000"/>
                </a:solidFill>
              </a:rPr>
              <a:t>живого у неживого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Стрелка влево 10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71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Найдите знакомые понятия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ru-RU" b="1" dirty="0"/>
              <a:t>Фразеологизм</a:t>
            </a:r>
          </a:p>
          <a:p>
            <a:r>
              <a:rPr lang="ru-RU" b="1" dirty="0"/>
              <a:t>Метафора</a:t>
            </a:r>
          </a:p>
          <a:p>
            <a:r>
              <a:rPr lang="ru-RU" b="1" dirty="0"/>
              <a:t>Сравнение</a:t>
            </a:r>
          </a:p>
          <a:p>
            <a:r>
              <a:rPr lang="ru-RU" b="1" dirty="0"/>
              <a:t>Эпитет</a:t>
            </a:r>
          </a:p>
          <a:p>
            <a:r>
              <a:rPr lang="ru-RU" b="1" dirty="0"/>
              <a:t>Олицетворение</a:t>
            </a:r>
          </a:p>
          <a:p>
            <a:r>
              <a:rPr lang="ru-RU" b="1" dirty="0"/>
              <a:t>Сравнительный оборот</a:t>
            </a:r>
          </a:p>
          <a:p>
            <a:r>
              <a:rPr lang="ru-RU" b="1" dirty="0" smtClean="0"/>
              <a:t>Антитеза/</a:t>
            </a:r>
            <a:r>
              <a:rPr lang="ru-RU" b="1" dirty="0" err="1" smtClean="0"/>
              <a:t>Противопо-ставление</a:t>
            </a:r>
            <a:endParaRPr lang="ru-RU" b="1" dirty="0"/>
          </a:p>
          <a:p>
            <a:r>
              <a:rPr lang="ru-RU" b="1" dirty="0"/>
              <a:t>Гипербола</a:t>
            </a:r>
          </a:p>
          <a:p>
            <a:r>
              <a:rPr lang="ru-RU" b="1" dirty="0"/>
              <a:t>Просторечная лексика</a:t>
            </a:r>
          </a:p>
          <a:p>
            <a:r>
              <a:rPr lang="ru-RU" b="1" dirty="0"/>
              <a:t>Слово разговорного стиля/разговорная лексика</a:t>
            </a:r>
          </a:p>
          <a:p>
            <a:r>
              <a:rPr lang="ru-RU" b="1" dirty="0"/>
              <a:t>Лексический повтор</a:t>
            </a:r>
          </a:p>
          <a:p>
            <a:r>
              <a:rPr lang="ru-RU" b="1" dirty="0"/>
              <a:t>Аллегория</a:t>
            </a:r>
          </a:p>
          <a:p>
            <a:r>
              <a:rPr lang="ru-RU" b="1" dirty="0"/>
              <a:t>Аллитерация</a:t>
            </a:r>
          </a:p>
          <a:p>
            <a:r>
              <a:rPr lang="ru-RU" b="1" dirty="0"/>
              <a:t>Термин</a:t>
            </a:r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1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трелка влево 2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Выражение сравнений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Сравнения выражаются </a:t>
            </a:r>
            <a:endParaRPr lang="ru-RU" dirty="0" smtClean="0"/>
          </a:p>
          <a:p>
            <a:pPr lvl="1"/>
            <a:r>
              <a:rPr lang="ru-RU" u="sng" dirty="0">
                <a:solidFill>
                  <a:srgbClr val="7030A0"/>
                </a:solidFill>
              </a:rPr>
              <a:t>сравнительными </a:t>
            </a:r>
            <a:r>
              <a:rPr lang="ru-RU" u="sng" dirty="0" smtClean="0">
                <a:solidFill>
                  <a:srgbClr val="7030A0"/>
                </a:solidFill>
              </a:rPr>
              <a:t>оборотами</a:t>
            </a:r>
            <a:r>
              <a:rPr lang="ru-RU" u="sng" dirty="0" smtClean="0"/>
              <a:t> </a:t>
            </a:r>
            <a:r>
              <a:rPr lang="ru-RU" dirty="0" smtClean="0"/>
              <a:t>с союзами </a:t>
            </a:r>
            <a:r>
              <a:rPr lang="ru-RU" i="1" dirty="0" smtClean="0">
                <a:solidFill>
                  <a:srgbClr val="0070C0"/>
                </a:solidFill>
              </a:rPr>
              <a:t>как</a:t>
            </a:r>
            <a:r>
              <a:rPr lang="ru-RU" i="1" dirty="0">
                <a:solidFill>
                  <a:srgbClr val="0070C0"/>
                </a:solidFill>
              </a:rPr>
              <a:t>, будто, </a:t>
            </a:r>
            <a:r>
              <a:rPr lang="ru-RU" i="1" dirty="0" smtClean="0">
                <a:solidFill>
                  <a:srgbClr val="0070C0"/>
                </a:solidFill>
              </a:rPr>
              <a:t>как будто, словно</a:t>
            </a:r>
            <a:r>
              <a:rPr lang="ru-RU" i="1" dirty="0">
                <a:solidFill>
                  <a:srgbClr val="0070C0"/>
                </a:solidFill>
              </a:rPr>
              <a:t>, точно, что </a:t>
            </a:r>
            <a:r>
              <a:rPr lang="ru-RU" i="1" dirty="0" smtClean="0">
                <a:solidFill>
                  <a:srgbClr val="0070C0"/>
                </a:solidFill>
              </a:rPr>
              <a:t>…</a:t>
            </a:r>
            <a:endParaRPr lang="ru-RU" dirty="0">
              <a:solidFill>
                <a:srgbClr val="0070C0"/>
              </a:solidFill>
            </a:endParaRPr>
          </a:p>
          <a:p>
            <a:pPr lvl="1"/>
            <a:r>
              <a:rPr lang="ru-RU" dirty="0" smtClean="0"/>
              <a:t>творительным падежом: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i="1" dirty="0">
                <a:solidFill>
                  <a:srgbClr val="0070C0"/>
                </a:solidFill>
              </a:rPr>
              <a:t>Под голубыми небесами великолепными коврами, блестя на солнце, снег </a:t>
            </a:r>
            <a:r>
              <a:rPr lang="ru-RU" i="1" dirty="0" smtClean="0">
                <a:solidFill>
                  <a:srgbClr val="0070C0"/>
                </a:solidFill>
              </a:rPr>
              <a:t>лежит</a:t>
            </a:r>
            <a:endParaRPr lang="ru-RU" dirty="0" smtClean="0"/>
          </a:p>
          <a:p>
            <a:pPr lvl="1"/>
            <a:r>
              <a:rPr lang="ru-RU" dirty="0" smtClean="0"/>
              <a:t>формой </a:t>
            </a:r>
            <a:r>
              <a:rPr lang="ru-RU" dirty="0"/>
              <a:t>сравнительной степени прилагательного или </a:t>
            </a:r>
            <a:r>
              <a:rPr lang="ru-RU" dirty="0" smtClean="0"/>
              <a:t>наречия:</a:t>
            </a:r>
          </a:p>
          <a:p>
            <a:pPr marL="857250" lvl="2" indent="0">
              <a:buNone/>
            </a:pPr>
            <a:r>
              <a:rPr lang="ru-RU" sz="2800" i="1" dirty="0">
                <a:solidFill>
                  <a:srgbClr val="0070C0"/>
                </a:solidFill>
              </a:rPr>
              <a:t>Его напевы проще, </a:t>
            </a:r>
          </a:p>
          <a:p>
            <a:pPr marL="857250" lvl="2" indent="0">
              <a:buNone/>
            </a:pPr>
            <a:r>
              <a:rPr lang="ru-RU" sz="2800" i="1" dirty="0">
                <a:solidFill>
                  <a:srgbClr val="0070C0"/>
                </a:solidFill>
              </a:rPr>
              <a:t>чем капли </a:t>
            </a:r>
            <a:r>
              <a:rPr lang="ru-RU" sz="2800" i="1" dirty="0" err="1" smtClean="0">
                <a:solidFill>
                  <a:srgbClr val="0070C0"/>
                </a:solidFill>
              </a:rPr>
              <a:t>снеготая</a:t>
            </a:r>
            <a:r>
              <a:rPr lang="ru-RU" sz="2800" i="1" dirty="0">
                <a:solidFill>
                  <a:srgbClr val="0070C0"/>
                </a:solidFill>
              </a:rPr>
              <a:t>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1172937">
            <a:off x="5940152" y="4725144"/>
            <a:ext cx="3384376" cy="1440160"/>
          </a:xfrm>
          <a:prstGeom prst="rect">
            <a:avLst/>
          </a:prstGeom>
          <a:noFill/>
          <a:ln>
            <a:noFill/>
          </a:ln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2&gt;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</a:t>
            </a:r>
          </a:p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6&lt;10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52320" y="2910944"/>
            <a:ext cx="1378237" cy="387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1=1</a:t>
            </a:r>
            <a:endParaRPr lang="en-US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12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Ищем тропы и фигуры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За увалами, над вершинами </a:t>
            </a:r>
            <a:r>
              <a:rPr lang="ru-RU" dirty="0" smtClean="0"/>
              <a:t>гор, </a:t>
            </a:r>
            <a:r>
              <a:rPr lang="ru-RU" dirty="0"/>
              <a:t>упрямо, не по-осеннему тлела полоска зари. Но вот на нее скоротечно наплыла темнота. Зарю притворило, будто светящееся окно ставнями. До утра.</a:t>
            </a:r>
          </a:p>
          <a:p>
            <a:pPr marL="0" indent="0">
              <a:buNone/>
            </a:pPr>
            <a:r>
              <a:rPr lang="ru-RU" dirty="0"/>
              <a:t>Сделалось тихо и одиноко. Караулки не видно. Она скрывалась в тени горы, сливалась с </a:t>
            </a:r>
            <a:r>
              <a:rPr lang="ru-RU" dirty="0" err="1"/>
              <a:t>темнотою</a:t>
            </a:r>
            <a:r>
              <a:rPr lang="ru-RU" dirty="0"/>
              <a:t>, и только зажелтевшие листья чуть отсвечивали под горой, в углублении, вымытом ключом. </a:t>
            </a:r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6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Подсказка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За увалами, над вершинами </a:t>
            </a:r>
            <a:r>
              <a:rPr lang="ru-RU" dirty="0" smtClean="0"/>
              <a:t>гор, </a:t>
            </a:r>
            <a:r>
              <a:rPr lang="ru-RU" dirty="0">
                <a:solidFill>
                  <a:srgbClr val="00B050"/>
                </a:solidFill>
              </a:rPr>
              <a:t>упрямо</a:t>
            </a:r>
            <a:r>
              <a:rPr lang="ru-RU" dirty="0"/>
              <a:t>, не по-осеннему </a:t>
            </a:r>
            <a:r>
              <a:rPr lang="ru-RU" dirty="0">
                <a:solidFill>
                  <a:srgbClr val="FF0000"/>
                </a:solidFill>
              </a:rPr>
              <a:t>тлела полоска зари</a:t>
            </a:r>
            <a:r>
              <a:rPr lang="ru-RU" dirty="0"/>
              <a:t>. Но вот на нее скоротечно </a:t>
            </a:r>
            <a:r>
              <a:rPr lang="ru-RU" dirty="0">
                <a:solidFill>
                  <a:srgbClr val="FF0000"/>
                </a:solidFill>
              </a:rPr>
              <a:t>наплыла темнота</a:t>
            </a:r>
            <a:r>
              <a:rPr lang="ru-RU" dirty="0"/>
              <a:t>. Зарю </a:t>
            </a:r>
            <a:r>
              <a:rPr lang="ru-RU" dirty="0">
                <a:solidFill>
                  <a:schemeClr val="accent1"/>
                </a:solidFill>
              </a:rPr>
              <a:t>притворило, будто светящееся окно ставнями</a:t>
            </a:r>
            <a:r>
              <a:rPr lang="ru-RU" dirty="0"/>
              <a:t>. До утра.</a:t>
            </a:r>
          </a:p>
          <a:p>
            <a:pPr marL="0" indent="0">
              <a:buNone/>
            </a:pPr>
            <a:r>
              <a:rPr lang="ru-RU" dirty="0"/>
              <a:t>Сделалось тихо и одиноко. Караулки не видно. </a:t>
            </a:r>
            <a:r>
              <a:rPr lang="ru-RU" dirty="0">
                <a:solidFill>
                  <a:srgbClr val="FF0000"/>
                </a:solidFill>
              </a:rPr>
              <a:t>Она</a:t>
            </a:r>
            <a:r>
              <a:rPr lang="ru-RU" dirty="0"/>
              <a:t> </a:t>
            </a:r>
            <a:r>
              <a:rPr lang="ru-RU" strike="sngStrike" dirty="0"/>
              <a:t>скрывалась</a:t>
            </a:r>
            <a:r>
              <a:rPr lang="ru-RU" dirty="0"/>
              <a:t> в тени горы, </a:t>
            </a:r>
            <a:r>
              <a:rPr lang="ru-RU" dirty="0">
                <a:solidFill>
                  <a:srgbClr val="FF0000"/>
                </a:solidFill>
              </a:rPr>
              <a:t>сливалась</a:t>
            </a:r>
            <a:r>
              <a:rPr lang="ru-RU" dirty="0"/>
              <a:t> с </a:t>
            </a:r>
            <a:r>
              <a:rPr lang="ru-RU" dirty="0" err="1"/>
              <a:t>темнотою</a:t>
            </a:r>
            <a:r>
              <a:rPr lang="ru-RU" dirty="0"/>
              <a:t>, и только зажелтевшие </a:t>
            </a:r>
            <a:r>
              <a:rPr lang="ru-RU" dirty="0">
                <a:solidFill>
                  <a:srgbClr val="FF0000"/>
                </a:solidFill>
              </a:rPr>
              <a:t>листья</a:t>
            </a:r>
            <a:r>
              <a:rPr lang="ru-RU" dirty="0"/>
              <a:t> чуть </a:t>
            </a:r>
            <a:r>
              <a:rPr lang="ru-RU" dirty="0">
                <a:solidFill>
                  <a:srgbClr val="FF0000"/>
                </a:solidFill>
              </a:rPr>
              <a:t>отсвечивали</a:t>
            </a:r>
            <a:r>
              <a:rPr lang="ru-RU" dirty="0"/>
              <a:t> под горой, в углублении, вымытом ключом. </a:t>
            </a:r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4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836712"/>
            <a:ext cx="3600400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7030A0"/>
                </a:solidFill>
              </a:rPr>
              <a:t>Эпитет</a:t>
            </a:r>
            <a:r>
              <a:rPr lang="ru-RU" sz="4000" b="1" dirty="0" smtClean="0">
                <a:solidFill>
                  <a:srgbClr val="7030A0"/>
                </a:solidFill>
              </a:rPr>
              <a:t>: 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441937" y="296652"/>
            <a:ext cx="2376264" cy="1872208"/>
          </a:xfrm>
          <a:prstGeom prst="frame">
            <a:avLst>
              <a:gd name="adj1" fmla="val 725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Образное </a:t>
            </a:r>
          </a:p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определение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Кольцо 2"/>
          <p:cNvSpPr/>
          <p:nvPr/>
        </p:nvSpPr>
        <p:spPr>
          <a:xfrm>
            <a:off x="5076056" y="2492896"/>
            <a:ext cx="3096344" cy="2972359"/>
          </a:xfrm>
          <a:prstGeom prst="donut">
            <a:avLst>
              <a:gd name="adj" fmla="val 7804"/>
            </a:avLst>
          </a:prstGeom>
          <a:pattFill prst="ltDnDiag">
            <a:fgClr>
              <a:schemeClr val="accent4"/>
            </a:fgClr>
            <a:bgClr>
              <a:schemeClr val="accent4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Только в </a:t>
            </a:r>
            <a:r>
              <a:rPr lang="ru-RU" sz="2800" b="1" dirty="0" smtClean="0">
                <a:solidFill>
                  <a:srgbClr val="FF0000"/>
                </a:solidFill>
              </a:rPr>
              <a:t>переносном смысле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9133" y="2717898"/>
            <a:ext cx="315451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Золотое кольцо</a:t>
            </a:r>
          </a:p>
          <a:p>
            <a:r>
              <a:rPr lang="ru-RU" sz="2400" dirty="0" smtClean="0"/>
              <a:t>Золотые прииски</a:t>
            </a:r>
          </a:p>
          <a:p>
            <a:r>
              <a:rPr lang="ru-RU" sz="2400" dirty="0" smtClean="0"/>
              <a:t>Золотая медаль</a:t>
            </a:r>
          </a:p>
          <a:p>
            <a:r>
              <a:rPr lang="ru-RU" sz="2400" dirty="0" smtClean="0"/>
              <a:t>Золотой цвет</a:t>
            </a:r>
          </a:p>
          <a:p>
            <a:r>
              <a:rPr lang="ru-RU" sz="2400" dirty="0" smtClean="0"/>
              <a:t>Золотой лес (И. Бунин)</a:t>
            </a:r>
          </a:p>
          <a:p>
            <a:r>
              <a:rPr lang="ru-RU" sz="2400" dirty="0" smtClean="0"/>
              <a:t>Золотые руки </a:t>
            </a:r>
          </a:p>
          <a:p>
            <a:r>
              <a:rPr lang="ru-RU" sz="2400" dirty="0"/>
              <a:t>З</a:t>
            </a:r>
            <a:r>
              <a:rPr lang="ru-RU" sz="2400" dirty="0" smtClean="0"/>
              <a:t>олотая молодёжь</a:t>
            </a:r>
            <a:endParaRPr lang="en-US" sz="2400" dirty="0" smtClean="0"/>
          </a:p>
        </p:txBody>
      </p:sp>
      <p:sp>
        <p:nvSpPr>
          <p:cNvPr id="6" name="Стрелка влево 5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07207" y="209956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Найдите эпитеты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24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Найди ошибку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селе </a:t>
            </a:r>
            <a:r>
              <a:rPr lang="ru-RU" dirty="0">
                <a:solidFill>
                  <a:srgbClr val="FF0000"/>
                </a:solidFill>
              </a:rPr>
              <a:t>засветились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окна</a:t>
            </a:r>
            <a:r>
              <a:rPr lang="ru-RU" dirty="0"/>
              <a:t>. В небо, рядом с той звездой, что все еще одиноко </a:t>
            </a:r>
            <a:r>
              <a:rPr lang="ru-RU" strike="sngStrike" dirty="0"/>
              <a:t>светилась</a:t>
            </a:r>
            <a:r>
              <a:rPr lang="ru-RU" dirty="0"/>
              <a:t> над Караульной речкой, кто-то зашвырнул </a:t>
            </a:r>
            <a:r>
              <a:rPr lang="ru-RU" dirty="0">
                <a:solidFill>
                  <a:srgbClr val="FF0000"/>
                </a:solidFill>
              </a:rPr>
              <a:t>огрызок луны</a:t>
            </a:r>
            <a:r>
              <a:rPr lang="ru-RU" dirty="0"/>
              <a:t>, и </a:t>
            </a:r>
            <a:r>
              <a:rPr lang="ru-RU" dirty="0">
                <a:solidFill>
                  <a:srgbClr val="FF0000"/>
                </a:solidFill>
              </a:rPr>
              <a:t>она</a:t>
            </a:r>
            <a:r>
              <a:rPr lang="ru-RU" dirty="0"/>
              <a:t>, </a:t>
            </a:r>
            <a:r>
              <a:rPr lang="ru-RU" dirty="0">
                <a:solidFill>
                  <a:schemeClr val="accent1"/>
                </a:solidFill>
              </a:rPr>
              <a:t>словно обкусанная половина яблока</a:t>
            </a:r>
            <a:r>
              <a:rPr lang="ru-RU" dirty="0"/>
              <a:t>, никуда не катилась, </a:t>
            </a:r>
            <a:r>
              <a:rPr lang="ru-RU" dirty="0" err="1">
                <a:solidFill>
                  <a:srgbClr val="7030A0"/>
                </a:solidFill>
              </a:rPr>
              <a:t>бескорая</a:t>
            </a:r>
            <a:r>
              <a:rPr lang="ru-RU" dirty="0">
                <a:solidFill>
                  <a:srgbClr val="7030A0"/>
                </a:solidFill>
              </a:rPr>
              <a:t>, сиротская</a:t>
            </a:r>
            <a:r>
              <a:rPr lang="ru-RU" dirty="0"/>
              <a:t>, зябко </a:t>
            </a:r>
            <a:r>
              <a:rPr lang="ru-RU" dirty="0">
                <a:solidFill>
                  <a:srgbClr val="FF0000"/>
                </a:solidFill>
              </a:rPr>
              <a:t>стекленела</a:t>
            </a:r>
            <a:r>
              <a:rPr lang="ru-RU" dirty="0"/>
              <a:t>, и от нее </a:t>
            </a:r>
            <a:r>
              <a:rPr lang="ru-RU" dirty="0">
                <a:solidFill>
                  <a:srgbClr val="FF0000"/>
                </a:solidFill>
              </a:rPr>
              <a:t>стекленело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все</a:t>
            </a:r>
            <a:r>
              <a:rPr lang="ru-RU" dirty="0"/>
              <a:t> вокруг. Он завозни </a:t>
            </a:r>
            <a:r>
              <a:rPr lang="ru-RU" dirty="0">
                <a:solidFill>
                  <a:srgbClr val="FF0000"/>
                </a:solidFill>
              </a:rPr>
              <a:t>упала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тень</a:t>
            </a:r>
            <a:r>
              <a:rPr lang="ru-RU" dirty="0"/>
              <a:t> на всю поляну, и от меня тоже упала тень, </a:t>
            </a:r>
            <a:r>
              <a:rPr lang="ru-RU" dirty="0">
                <a:solidFill>
                  <a:srgbClr val="7030A0"/>
                </a:solidFill>
              </a:rPr>
              <a:t>узкая</a:t>
            </a:r>
            <a:r>
              <a:rPr lang="ru-RU" dirty="0"/>
              <a:t> и </a:t>
            </a:r>
            <a:r>
              <a:rPr lang="ru-RU" strike="sngStrike" dirty="0"/>
              <a:t>носатая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9569" y="872716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rgbClr val="7030A0"/>
                </a:solidFill>
              </a:rPr>
              <a:t>Гипербола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2419" y="872716"/>
            <a:ext cx="4032448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Литота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9569" y="1707252"/>
            <a:ext cx="4032448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Преувеличение</a:t>
            </a:r>
            <a:r>
              <a:rPr lang="ru-RU" sz="2400" dirty="0"/>
              <a:t> каких-либо признаков предмета или явления.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2419" y="1707252"/>
            <a:ext cx="4180061" cy="1942686"/>
          </a:xfrm>
          <a:prstGeom prst="roundRect">
            <a:avLst/>
          </a:prstGeom>
          <a:solidFill>
            <a:srgbClr val="FFFF99">
              <a:alpha val="32000"/>
            </a:srgb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Преуменьшение</a:t>
            </a:r>
            <a:r>
              <a:rPr lang="ru-RU" sz="2400" dirty="0"/>
              <a:t> каких-либо признаков предмета или явления.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60735" y="3702802"/>
            <a:ext cx="858326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«У Ивана Никифоровича, напротив того, шаровары в таких широких складках, </a:t>
            </a:r>
            <a:r>
              <a:rPr lang="ru-RU" sz="2800" dirty="0">
                <a:solidFill>
                  <a:srgbClr val="0070C0"/>
                </a:solidFill>
              </a:rPr>
              <a:t>что если бы раздуть их, то в них можно бы поместить весь двор с амбарами и строением</a:t>
            </a:r>
            <a:r>
              <a:rPr lang="ru-RU" sz="2800" dirty="0"/>
              <a:t>» (</a:t>
            </a:r>
            <a:r>
              <a:rPr lang="ru-RU" sz="2800" dirty="0" smtClean="0"/>
              <a:t>Н. Гоголь).</a:t>
            </a:r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«</a:t>
            </a:r>
            <a:r>
              <a:rPr lang="ru-RU" sz="2800" strike="sngStrike" dirty="0"/>
              <a:t>Четыре года </a:t>
            </a:r>
            <a:r>
              <a:rPr lang="ru-RU" sz="2800" dirty="0"/>
              <a:t>мы побег готовили, харчей </a:t>
            </a:r>
            <a:r>
              <a:rPr lang="ru-RU" sz="2800" dirty="0">
                <a:solidFill>
                  <a:srgbClr val="0070C0"/>
                </a:solidFill>
              </a:rPr>
              <a:t>три тонны </a:t>
            </a:r>
            <a:r>
              <a:rPr lang="ru-RU" sz="2800" dirty="0"/>
              <a:t>мы наэкономили…» (</a:t>
            </a:r>
            <a:r>
              <a:rPr lang="ru-RU" sz="2800" dirty="0" smtClean="0"/>
              <a:t>В</a:t>
            </a:r>
            <a:r>
              <a:rPr lang="ru-RU" sz="2800" dirty="0"/>
              <a:t>. </a:t>
            </a:r>
            <a:r>
              <a:rPr lang="ru-RU" sz="2800" dirty="0" smtClean="0"/>
              <a:t>Высоцкий).</a:t>
            </a:r>
            <a:endParaRPr lang="ru-RU" sz="2800" dirty="0"/>
          </a:p>
          <a:p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107741" y="3176226"/>
            <a:ext cx="936104" cy="57606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2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647576" y="862646"/>
            <a:ext cx="4053116" cy="2782378"/>
            <a:chOff x="647576" y="862646"/>
            <a:chExt cx="4053116" cy="2782378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647576" y="902171"/>
              <a:ext cx="4053116" cy="2742853"/>
              <a:chOff x="647576" y="902171"/>
              <a:chExt cx="4053116" cy="2742853"/>
            </a:xfrm>
          </p:grpSpPr>
          <p:sp>
            <p:nvSpPr>
              <p:cNvPr id="2" name="Рамка 1"/>
              <p:cNvSpPr/>
              <p:nvPr/>
            </p:nvSpPr>
            <p:spPr>
              <a:xfrm>
                <a:off x="647576" y="1484784"/>
                <a:ext cx="4032448" cy="2160240"/>
              </a:xfrm>
              <a:prstGeom prst="frame">
                <a:avLst>
                  <a:gd name="adj1" fmla="val 50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Сочетание в одном образе несочетаемых признаков</a:t>
                </a:r>
              </a:p>
              <a:p>
                <a:pPr algn="ctr"/>
                <a:r>
                  <a:rPr lang="ru-RU" sz="2400" b="1" dirty="0" smtClean="0">
                    <a:solidFill>
                      <a:srgbClr val="FF0000"/>
                    </a:solidFill>
                  </a:rPr>
                  <a:t>НЕСОЧЕТАЕМОСТЬ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668244" y="902171"/>
                <a:ext cx="4032448" cy="792088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solidFill>
                      <a:srgbClr val="7030A0"/>
                    </a:solidFill>
                  </a:rPr>
                  <a:t>Оксиморон</a:t>
                </a:r>
              </a:p>
            </p:txBody>
          </p:sp>
        </p:grpSp>
        <p:sp>
          <p:nvSpPr>
            <p:cNvPr id="6" name="Овал 5"/>
            <p:cNvSpPr/>
            <p:nvPr/>
          </p:nvSpPr>
          <p:spPr>
            <a:xfrm>
              <a:off x="678456" y="862646"/>
              <a:ext cx="756072" cy="792088"/>
            </a:xfrm>
            <a:prstGeom prst="ellipse">
              <a:avLst/>
            </a:prstGeom>
            <a:solidFill>
              <a:srgbClr val="8F7C57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rgbClr val="FF00FF"/>
                  </a:solidFill>
                </a:rPr>
                <a:t>М</a:t>
              </a:r>
              <a:endParaRPr lang="ru-RU" sz="2400" dirty="0">
                <a:solidFill>
                  <a:srgbClr val="FF00FF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932040" y="902171"/>
            <a:ext cx="4044791" cy="2742853"/>
            <a:chOff x="4932040" y="902171"/>
            <a:chExt cx="4044791" cy="2742853"/>
          </a:xfrm>
        </p:grpSpPr>
        <p:sp>
          <p:nvSpPr>
            <p:cNvPr id="7" name="Рамка 6"/>
            <p:cNvSpPr/>
            <p:nvPr/>
          </p:nvSpPr>
          <p:spPr>
            <a:xfrm>
              <a:off x="4932040" y="1484784"/>
              <a:ext cx="4032448" cy="2160240"/>
            </a:xfrm>
            <a:prstGeom prst="frame">
              <a:avLst>
                <a:gd name="adj1" fmla="val 505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Сочетание в одном образе усиливающих друг друга признаков</a:t>
              </a:r>
            </a:p>
            <a:p>
              <a:pPr algn="ctr"/>
              <a:r>
                <a:rPr lang="ru-RU" sz="2400" b="1" dirty="0">
                  <a:solidFill>
                    <a:srgbClr val="FF0000"/>
                  </a:solidFill>
                </a:rPr>
                <a:t>УСИЛЕНИЕ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937756" y="902171"/>
              <a:ext cx="4032448" cy="79208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rgbClr val="7030A0"/>
                  </a:solidFill>
                </a:rPr>
                <a:t>Градация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944383" y="902171"/>
              <a:ext cx="4032448" cy="186569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00"/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47576" y="3867597"/>
            <a:ext cx="4053116" cy="2556284"/>
            <a:chOff x="647576" y="3867597"/>
            <a:chExt cx="4053116" cy="2556284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647576" y="3867597"/>
              <a:ext cx="4053116" cy="2556284"/>
              <a:chOff x="647576" y="1088740"/>
              <a:chExt cx="4053116" cy="2556284"/>
            </a:xfrm>
          </p:grpSpPr>
          <p:sp>
            <p:nvSpPr>
              <p:cNvPr id="11" name="Рамка 10"/>
              <p:cNvSpPr/>
              <p:nvPr/>
            </p:nvSpPr>
            <p:spPr>
              <a:xfrm>
                <a:off x="647576" y="1484784"/>
                <a:ext cx="4032448" cy="2160240"/>
              </a:xfrm>
              <a:prstGeom prst="frame">
                <a:avLst>
                  <a:gd name="adj1" fmla="val 50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>
                    <a:solidFill>
                      <a:srgbClr val="FF0000"/>
                    </a:solidFill>
                  </a:rPr>
                  <a:t>Противопоставление</a:t>
                </a:r>
                <a:r>
                  <a:rPr lang="ru-RU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двух образов</a:t>
                </a:r>
              </a:p>
              <a:p>
                <a:pPr algn="ctr"/>
                <a:endParaRPr lang="ru-RU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668244" y="1088740"/>
                <a:ext cx="4032448" cy="792088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u="sng" dirty="0" smtClean="0">
                    <a:solidFill>
                      <a:srgbClr val="7030A0"/>
                    </a:solidFill>
                  </a:rPr>
                  <a:t>Антитеза</a:t>
                </a: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706248" y="3867597"/>
              <a:ext cx="378036" cy="79208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084284" y="3868669"/>
              <a:ext cx="378036" cy="79208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4897724" y="3867597"/>
            <a:ext cx="4066764" cy="2556284"/>
            <a:chOff x="4897724" y="3867597"/>
            <a:chExt cx="4066764" cy="2556284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4897724" y="3867597"/>
              <a:ext cx="4066764" cy="2556284"/>
              <a:chOff x="613260" y="1088740"/>
              <a:chExt cx="4066764" cy="2556284"/>
            </a:xfrm>
          </p:grpSpPr>
          <p:sp>
            <p:nvSpPr>
              <p:cNvPr id="14" name="Рамка 13"/>
              <p:cNvSpPr/>
              <p:nvPr/>
            </p:nvSpPr>
            <p:spPr>
              <a:xfrm>
                <a:off x="647576" y="1484784"/>
                <a:ext cx="4032448" cy="2160240"/>
              </a:xfrm>
              <a:prstGeom prst="frame">
                <a:avLst>
                  <a:gd name="adj1" fmla="val 50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Описание вместо называния образа</a:t>
                </a:r>
              </a:p>
              <a:p>
                <a:pPr algn="ctr"/>
                <a:r>
                  <a:rPr lang="ru-RU" sz="2400" b="1" dirty="0">
                    <a:solidFill>
                      <a:srgbClr val="FF0000"/>
                    </a:solidFill>
                  </a:rPr>
                  <a:t>ЗАМЕНА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613260" y="1088740"/>
                <a:ext cx="4032448" cy="792088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solidFill>
                      <a:srgbClr val="7030A0"/>
                    </a:solidFill>
                  </a:rPr>
                  <a:t>Перифраз </a:t>
                </a:r>
              </a:p>
            </p:txBody>
          </p:sp>
        </p:grpSp>
        <p:sp>
          <p:nvSpPr>
            <p:cNvPr id="17" name="Умножение 16"/>
            <p:cNvSpPr/>
            <p:nvPr/>
          </p:nvSpPr>
          <p:spPr>
            <a:xfrm>
              <a:off x="8172400" y="3867597"/>
              <a:ext cx="792088" cy="776847"/>
            </a:xfrm>
            <a:prstGeom prst="mathMultiply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Стрелка влево 23">
            <a:hlinkClick r:id="" action="ppaction://hlinkshowjump?jump=previousslide"/>
          </p:cNvPr>
          <p:cNvSpPr/>
          <p:nvPr/>
        </p:nvSpPr>
        <p:spPr>
          <a:xfrm>
            <a:off x="0" y="6215082"/>
            <a:ext cx="1214414" cy="64291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Назад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94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итератур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</Template>
  <TotalTime>537</TotalTime>
  <Words>888</Words>
  <Application>Microsoft Office PowerPoint</Application>
  <PresentationFormat>Экран (4:3)</PresentationFormat>
  <Paragraphs>200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Литература</vt:lpstr>
      <vt:lpstr>Выразительные  средства языка</vt:lpstr>
      <vt:lpstr>Презентация PowerPoint</vt:lpstr>
      <vt:lpstr>Выражение сравнений</vt:lpstr>
      <vt:lpstr>Ищем тропы и фигуры</vt:lpstr>
      <vt:lpstr>Подсказка</vt:lpstr>
      <vt:lpstr>Презентация PowerPoint</vt:lpstr>
      <vt:lpstr>Найди ошибку</vt:lpstr>
      <vt:lpstr>Презентация PowerPoint</vt:lpstr>
      <vt:lpstr>Презентация PowerPoint</vt:lpstr>
      <vt:lpstr>Антитеза/противопоставление</vt:lpstr>
      <vt:lpstr>Найдём тропы и фигуры Что общего?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Ищем тропы и фигуры</vt:lpstr>
      <vt:lpstr>Ищем тропы и фигуры</vt:lpstr>
      <vt:lpstr>Презентация PowerPoint</vt:lpstr>
      <vt:lpstr>Найдите знакомые понятия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Выразительные средства языка</dc:title>
  <dc:creator>Женя</dc:creator>
  <cp:lastModifiedBy>Женя</cp:lastModifiedBy>
  <cp:revision>48</cp:revision>
  <dcterms:created xsi:type="dcterms:W3CDTF">2017-09-21T08:08:26Z</dcterms:created>
  <dcterms:modified xsi:type="dcterms:W3CDTF">2018-03-21T15:56:44Z</dcterms:modified>
</cp:coreProperties>
</file>